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مقطع افتراضي" id="{B5E7F1CD-E267-4B2F-AA61-090C96668632}">
          <p14:sldIdLst>
            <p14:sldId id="265"/>
            <p14:sldId id="256"/>
          </p14:sldIdLst>
        </p14:section>
        <p14:section name="مقطع بدون عنوان" id="{2BCD8CEE-D658-4AB4-8ADF-019A52913ED0}">
          <p14:sldIdLst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aximized" horzBarState="maximized">
    <p:restoredLeft sz="65441" autoAdjust="0"/>
    <p:restoredTop sz="86323" autoAdjust="0"/>
  </p:normalViewPr>
  <p:slideViewPr>
    <p:cSldViewPr>
      <p:cViewPr varScale="1">
        <p:scale>
          <a:sx n="74" d="100"/>
          <a:sy n="74" d="100"/>
        </p:scale>
        <p:origin x="-190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E1356-1E17-48BA-9D7B-37BE1DD88FE2}" type="datetimeFigureOut">
              <a:rPr lang="ar-IQ" smtClean="0"/>
              <a:t>11/09/1441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FA14-F7E7-41C2-AE17-7ADB2E8A05B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44338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E1356-1E17-48BA-9D7B-37BE1DD88FE2}" type="datetimeFigureOut">
              <a:rPr lang="ar-IQ" smtClean="0"/>
              <a:t>11/09/1441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FA14-F7E7-41C2-AE17-7ADB2E8A05B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32854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E1356-1E17-48BA-9D7B-37BE1DD88FE2}" type="datetimeFigureOut">
              <a:rPr lang="ar-IQ" smtClean="0"/>
              <a:t>11/09/1441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FA14-F7E7-41C2-AE17-7ADB2E8A05B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15494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E1356-1E17-48BA-9D7B-37BE1DD88FE2}" type="datetimeFigureOut">
              <a:rPr lang="ar-IQ" smtClean="0"/>
              <a:t>11/09/1441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FA14-F7E7-41C2-AE17-7ADB2E8A05B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53612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E1356-1E17-48BA-9D7B-37BE1DD88FE2}" type="datetimeFigureOut">
              <a:rPr lang="ar-IQ" smtClean="0"/>
              <a:t>11/09/1441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FA14-F7E7-41C2-AE17-7ADB2E8A05B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50174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E1356-1E17-48BA-9D7B-37BE1DD88FE2}" type="datetimeFigureOut">
              <a:rPr lang="ar-IQ" smtClean="0"/>
              <a:t>11/09/1441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FA14-F7E7-41C2-AE17-7ADB2E8A05B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72471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E1356-1E17-48BA-9D7B-37BE1DD88FE2}" type="datetimeFigureOut">
              <a:rPr lang="ar-IQ" smtClean="0"/>
              <a:t>11/09/1441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FA14-F7E7-41C2-AE17-7ADB2E8A05B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1814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E1356-1E17-48BA-9D7B-37BE1DD88FE2}" type="datetimeFigureOut">
              <a:rPr lang="ar-IQ" smtClean="0"/>
              <a:t>11/09/1441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FA14-F7E7-41C2-AE17-7ADB2E8A05B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9493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E1356-1E17-48BA-9D7B-37BE1DD88FE2}" type="datetimeFigureOut">
              <a:rPr lang="ar-IQ" smtClean="0"/>
              <a:t>11/09/1441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FA14-F7E7-41C2-AE17-7ADB2E8A05B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44812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E1356-1E17-48BA-9D7B-37BE1DD88FE2}" type="datetimeFigureOut">
              <a:rPr lang="ar-IQ" smtClean="0"/>
              <a:t>11/09/1441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FA14-F7E7-41C2-AE17-7ADB2E8A05B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08784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E1356-1E17-48BA-9D7B-37BE1DD88FE2}" type="datetimeFigureOut">
              <a:rPr lang="ar-IQ" smtClean="0"/>
              <a:t>11/09/1441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FA14-F7E7-41C2-AE17-7ADB2E8A05B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94980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E1356-1E17-48BA-9D7B-37BE1DD88FE2}" type="datetimeFigureOut">
              <a:rPr lang="ar-IQ" smtClean="0"/>
              <a:t>11/09/1441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3FA14-F7E7-41C2-AE17-7ADB2E8A05B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89907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546969"/>
          </a:xfrm>
        </p:spPr>
        <p:txBody>
          <a:bodyPr>
            <a:noAutofit/>
          </a:bodyPr>
          <a:lstStyle/>
          <a:p>
            <a:r>
              <a:rPr lang="ar-IQ" sz="2800" b="1" cap="small" dirty="0">
                <a:solidFill>
                  <a:srgbClr val="506E94">
                    <a:lumMod val="50000"/>
                  </a:srgb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ill Sans MT"/>
              </a:rPr>
              <a:t>وزارة التعليم العلي والبحث العالي</a:t>
            </a:r>
            <a:r>
              <a:rPr lang="ar-IQ" sz="2400" b="1" cap="small" dirty="0">
                <a:solidFill>
                  <a:srgbClr val="506E94">
                    <a:lumMod val="50000"/>
                  </a:srgb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ill Sans MT"/>
              </a:rPr>
              <a:t/>
            </a:r>
            <a:br>
              <a:rPr lang="ar-IQ" sz="2400" b="1" cap="small" dirty="0">
                <a:solidFill>
                  <a:srgbClr val="506E94">
                    <a:lumMod val="50000"/>
                  </a:srgb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ill Sans MT"/>
              </a:rPr>
            </a:br>
            <a:r>
              <a:rPr lang="ar-IQ" sz="2800" b="1" cap="small" dirty="0">
                <a:solidFill>
                  <a:srgbClr val="506E94">
                    <a:lumMod val="50000"/>
                  </a:srgb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ill Sans MT"/>
              </a:rPr>
              <a:t>جامعة البصرة – كلية الآداب</a:t>
            </a:r>
            <a:br>
              <a:rPr lang="ar-IQ" sz="2800" b="1" cap="small" dirty="0">
                <a:solidFill>
                  <a:srgbClr val="506E94">
                    <a:lumMod val="50000"/>
                  </a:srgb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ill Sans MT"/>
              </a:rPr>
            </a:br>
            <a:r>
              <a:rPr lang="ar-IQ" sz="2800" b="1" cap="small" dirty="0">
                <a:solidFill>
                  <a:srgbClr val="506E94">
                    <a:lumMod val="50000"/>
                  </a:srgb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ill Sans MT"/>
              </a:rPr>
              <a:t>قسم اللغة العربية </a:t>
            </a:r>
            <a:br>
              <a:rPr lang="ar-IQ" sz="2800" b="1" cap="small" dirty="0">
                <a:solidFill>
                  <a:srgbClr val="506E94">
                    <a:lumMod val="50000"/>
                  </a:srgb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ill Sans MT"/>
              </a:rPr>
            </a:br>
            <a:r>
              <a:rPr lang="ar-IQ" sz="2800" b="1" cap="small" dirty="0">
                <a:solidFill>
                  <a:srgbClr val="506E94">
                    <a:lumMod val="50000"/>
                  </a:srgb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Gill Sans MT"/>
              </a:rPr>
              <a:t>المرحلة الرابعة</a:t>
            </a:r>
            <a:endParaRPr lang="ar-IQ" dirty="0"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2852936"/>
            <a:ext cx="8229600" cy="1512167"/>
          </a:xfrm>
          <a:prstGeom prst="snipRound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  <a:reflection blurRad="6350" stA="50000" endA="300" endPos="55500" dist="1016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ar-IQ" sz="4000" dirty="0" smtClean="0">
                <a:cs typeface="Old Antic Outline Shaded" pitchFamily="2" charset="-78"/>
              </a:rPr>
              <a:t>العدد </a:t>
            </a:r>
          </a:p>
          <a:p>
            <a:pPr marL="0" indent="0" algn="ctr">
              <a:buNone/>
            </a:pPr>
            <a:r>
              <a:rPr lang="ar-IQ" sz="4000" dirty="0" smtClean="0">
                <a:cs typeface="Old Antic Outline Shaded" pitchFamily="2" charset="-78"/>
              </a:rPr>
              <a:t>المحاضرة الثانية</a:t>
            </a:r>
            <a:endParaRPr lang="ar-IQ" sz="4000" dirty="0">
              <a:cs typeface="Old Antic Outline Shaded" pitchFamily="2" charset="-78"/>
            </a:endParaRPr>
          </a:p>
        </p:txBody>
      </p:sp>
      <p:pic>
        <p:nvPicPr>
          <p:cNvPr id="4" name="صورة 3" descr="C:\Users\lenovo\Desktop\main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728192" cy="1657350"/>
          </a:xfrm>
          <a:prstGeom prst="rect">
            <a:avLst/>
          </a:prstGeom>
          <a:noFill/>
          <a:ln>
            <a:noFill/>
          </a:ln>
          <a:effectLst>
            <a:reflection blurRad="6350" stA="50000" endA="300" endPos="55500" dist="101600" dir="5400000" sy="-100000" algn="bl" rotWithShape="0"/>
          </a:effectLst>
        </p:spPr>
      </p:pic>
      <p:pic>
        <p:nvPicPr>
          <p:cNvPr id="5" name="صورة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69007"/>
            <a:ext cx="1759074" cy="1752600"/>
          </a:xfrm>
          <a:prstGeom prst="rect">
            <a:avLst/>
          </a:prstGeom>
          <a:noFill/>
          <a:effectLst>
            <a:reflection blurRad="6350" stA="50000" endA="300" endPos="55500" dist="101600" dir="5400000" sy="-100000" algn="bl" rotWithShape="0"/>
          </a:effectLst>
        </p:spPr>
      </p:pic>
      <p:sp>
        <p:nvSpPr>
          <p:cNvPr id="6" name="وسيلة شرح مستطيلة مستديرة الزوايا 5"/>
          <p:cNvSpPr/>
          <p:nvPr/>
        </p:nvSpPr>
        <p:spPr>
          <a:xfrm>
            <a:off x="683568" y="5301208"/>
            <a:ext cx="7848872" cy="936104"/>
          </a:xfrm>
          <a:prstGeom prst="wedgeRoundRectCallou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sz="3200" dirty="0" err="1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(AH) Manal High" pitchFamily="2" charset="-78"/>
                <a:cs typeface="(AH) Manal High" pitchFamily="2" charset="-78"/>
              </a:rPr>
              <a:t>أ.م.د</a:t>
            </a:r>
            <a:r>
              <a:rPr lang="ar-IQ" sz="3200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(AH) Manal High" pitchFamily="2" charset="-78"/>
                <a:cs typeface="(AH) Manal High" pitchFamily="2" charset="-78"/>
              </a:rPr>
              <a:t>. جاسم صادق غالب </a:t>
            </a:r>
            <a:endParaRPr lang="ar-IQ" sz="3200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(AH) Manal High" pitchFamily="2" charset="-78"/>
              <a:cs typeface="(AH) Manal High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994531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67544" y="997001"/>
            <a:ext cx="8352928" cy="448468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ar-IQ" sz="7200" b="1" i="1" dirty="0" smtClean="0">
              <a:solidFill>
                <a:srgbClr val="FF00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ea typeface="Calibri"/>
              <a:cs typeface="Andalus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IQ" sz="7200" b="1" i="1" dirty="0" smtClean="0"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ea typeface="Calibri"/>
                <a:cs typeface="Andalus"/>
              </a:rPr>
              <a:t>والحمد </a:t>
            </a:r>
            <a:r>
              <a:rPr lang="ar-IQ" sz="7200" b="1" i="1" dirty="0"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ea typeface="Calibri"/>
                <a:cs typeface="Andalus"/>
              </a:rPr>
              <a:t>لله رب </a:t>
            </a:r>
            <a:r>
              <a:rPr lang="ar-IQ" sz="7200" b="1" i="1" dirty="0" smtClean="0"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ea typeface="Calibri"/>
                <a:cs typeface="Andalus"/>
              </a:rPr>
              <a:t>العالمين</a:t>
            </a:r>
            <a:endParaRPr lang="ar-IQ" sz="7200" b="1" i="1" dirty="0">
              <a:solidFill>
                <a:srgbClr val="FF00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ea typeface="Calibri"/>
              <a:cs typeface="Andalus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ar-IQ" sz="900" b="1" i="1" dirty="0" smtClean="0">
              <a:solidFill>
                <a:srgbClr val="FF0000"/>
              </a:solidFill>
              <a:ea typeface="Calibri"/>
              <a:cs typeface="Andalus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ar-IQ" sz="900" b="1" i="1" dirty="0">
              <a:solidFill>
                <a:srgbClr val="FF0000"/>
              </a:solidFill>
              <a:ea typeface="Calibri"/>
              <a:cs typeface="Andalus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ar-IQ" sz="900" b="1" i="1" dirty="0" smtClean="0">
              <a:solidFill>
                <a:srgbClr val="FF0000"/>
              </a:solidFill>
              <a:ea typeface="Calibri"/>
              <a:cs typeface="Andalus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ar-IQ" sz="900" b="1" i="1" dirty="0">
              <a:solidFill>
                <a:srgbClr val="FF0000"/>
              </a:solidFill>
              <a:ea typeface="Calibri"/>
              <a:cs typeface="Andalus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ar-IQ" sz="900" b="1" i="1" dirty="0" smtClean="0">
              <a:solidFill>
                <a:srgbClr val="FF0000"/>
              </a:solidFill>
              <a:ea typeface="Calibri"/>
              <a:cs typeface="Andalus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9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5236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23528" y="28285"/>
            <a:ext cx="8712968" cy="203256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IQ" sz="2700" b="1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/>
                <a:ea typeface="Times New Roman"/>
                <a:cs typeface="Simple Bold Jut Out"/>
              </a:rPr>
              <a:t/>
            </a:r>
            <a:br>
              <a:rPr lang="ar-IQ" sz="2700" b="1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/>
                <a:ea typeface="Times New Roman"/>
                <a:cs typeface="Simple Bold Jut Out"/>
              </a:rPr>
            </a:br>
            <a:r>
              <a:rPr lang="ar-IQ" sz="2700" b="1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/>
                <a:ea typeface="Times New Roman"/>
                <a:cs typeface="Simple Bold Jut Out"/>
              </a:rPr>
              <a:t/>
            </a:r>
            <a:br>
              <a:rPr lang="ar-IQ" sz="2700" b="1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/>
                <a:ea typeface="Times New Roman"/>
                <a:cs typeface="Simple Bold Jut Out"/>
              </a:rPr>
            </a:br>
            <a:r>
              <a:rPr lang="ar-SA" sz="2200" b="1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/>
                <a:ea typeface="Times New Roman"/>
                <a:cs typeface="Simple Bold Jut Out"/>
              </a:rPr>
              <a:t>حكم العدد المركَّب ( 12 ) باعتبار التذكير ، والتأنيث</a:t>
            </a:r>
            <a:r>
              <a:rPr lang="en-US" sz="2200" dirty="0" smtClean="0">
                <a:effectLst/>
                <a:latin typeface="Times New Roman"/>
                <a:ea typeface="Times New Roman"/>
              </a:rPr>
              <a:t/>
            </a:r>
            <a:br>
              <a:rPr lang="en-US" sz="2200" dirty="0" smtClean="0">
                <a:effectLst/>
                <a:latin typeface="Times New Roman"/>
                <a:ea typeface="Times New Roman"/>
              </a:rPr>
            </a:br>
            <a:r>
              <a:rPr lang="ar-SA" sz="2200" b="1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/>
                <a:ea typeface="Times New Roman"/>
                <a:cs typeface="Simple Bold Jut Out"/>
              </a:rPr>
              <a:t>وحكم الأعداد المركَّبة باعتبار الإعراب ، والبناء</a:t>
            </a:r>
            <a:r>
              <a:rPr lang="en-US" sz="2200" dirty="0" smtClean="0">
                <a:effectLst/>
                <a:latin typeface="Times New Roman"/>
                <a:ea typeface="Times New Roman"/>
              </a:rPr>
              <a:t/>
            </a:r>
            <a:br>
              <a:rPr lang="en-US" sz="2200" dirty="0" smtClean="0">
                <a:effectLst/>
                <a:latin typeface="Times New Roman"/>
                <a:ea typeface="Times New Roman"/>
              </a:rPr>
            </a:br>
            <a:r>
              <a:rPr lang="ar-SA" sz="2700" dirty="0" smtClean="0">
                <a:effectLst/>
                <a:latin typeface="Times New Roman"/>
                <a:ea typeface="Times New Roman"/>
                <a:cs typeface="Traditional Arabic"/>
              </a:rPr>
              <a:t> </a:t>
            </a:r>
            <a:r>
              <a:rPr lang="ar-IQ" sz="2700" dirty="0" smtClean="0">
                <a:effectLst/>
                <a:latin typeface="Times New Roman"/>
                <a:ea typeface="Times New Roman"/>
                <a:cs typeface="Traditional Arabic"/>
              </a:rPr>
              <a:t/>
            </a:r>
            <a:br>
              <a:rPr lang="ar-IQ" sz="2700" dirty="0" smtClean="0">
                <a:effectLst/>
                <a:latin typeface="Times New Roman"/>
                <a:ea typeface="Times New Roman"/>
                <a:cs typeface="Traditional Arabic"/>
              </a:rPr>
            </a:br>
            <a:r>
              <a:rPr lang="ar-SA" sz="3100" b="1" dirty="0" smtClean="0">
                <a:effectLst/>
                <a:latin typeface="Times New Roman"/>
                <a:ea typeface="Times New Roman"/>
                <a:cs typeface="Traditional Arabic"/>
              </a:rPr>
              <a:t> </a:t>
            </a:r>
            <a:r>
              <a:rPr lang="ar-SA" sz="3100" b="1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/>
                <a:ea typeface="Times New Roman"/>
              </a:rPr>
              <a:t>وَأَوْلِ عَشْـرَةَ </a:t>
            </a:r>
            <a:r>
              <a:rPr lang="ar-SA" sz="3100" b="1" dirty="0" err="1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/>
                <a:ea typeface="Times New Roman"/>
              </a:rPr>
              <a:t>اثْنَتَىْ</a:t>
            </a:r>
            <a:r>
              <a:rPr lang="ar-SA" sz="3100" b="1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/>
                <a:ea typeface="Times New Roman"/>
              </a:rPr>
              <a:t> وَعَشَـرَا          اثْنَىْ  إِذَا أُنْثَى </a:t>
            </a:r>
            <a:r>
              <a:rPr lang="ar-SA" sz="3100" b="1" dirty="0" err="1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/>
                <a:ea typeface="Times New Roman"/>
              </a:rPr>
              <a:t>تَشَـا</a:t>
            </a:r>
            <a:r>
              <a:rPr lang="ar-SA" sz="3100" b="1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/>
                <a:ea typeface="Times New Roman"/>
              </a:rPr>
              <a:t>  أَوْ ذَكَرَا</a:t>
            </a:r>
            <a:r>
              <a:rPr lang="en-US" sz="22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/>
                <a:ea typeface="Times New Roman"/>
              </a:rPr>
              <a:t/>
            </a:r>
            <a:br>
              <a:rPr lang="en-US" sz="22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/>
                <a:ea typeface="Times New Roman"/>
              </a:rPr>
            </a:br>
            <a:r>
              <a:rPr lang="ar-SA" sz="3100" b="1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/>
                <a:ea typeface="Times New Roman"/>
              </a:rPr>
              <a:t>وَالْيَا لِغَيْرِ الرَّفْعِ وَارْفَعْ بِالأَلِفْ          وَالْفَتْحُ </a:t>
            </a:r>
            <a:r>
              <a:rPr lang="ar-SA" sz="3100" b="1" dirty="0" err="1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/>
                <a:ea typeface="Times New Roman"/>
              </a:rPr>
              <a:t>فى</a:t>
            </a:r>
            <a:r>
              <a:rPr lang="ar-SA" sz="3100" b="1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/>
                <a:ea typeface="Times New Roman"/>
              </a:rPr>
              <a:t> جُزْأَيْ سِوَاهُمَا أُلِفْ</a:t>
            </a:r>
            <a:r>
              <a:rPr lang="en-US" sz="2200" dirty="0" smtClean="0">
                <a:effectLst/>
                <a:latin typeface="Times New Roman"/>
                <a:ea typeface="Times New Roman"/>
              </a:rPr>
              <a:t/>
            </a:r>
            <a:br>
              <a:rPr lang="en-US" sz="2200" dirty="0" smtClean="0">
                <a:effectLst/>
                <a:latin typeface="Times New Roman"/>
                <a:ea typeface="Times New Roman"/>
              </a:rPr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7504" y="2348880"/>
            <a:ext cx="8928992" cy="43204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algn="just">
              <a:lnSpc>
                <a:spcPct val="115000"/>
              </a:lnSpc>
            </a:pPr>
            <a:r>
              <a:rPr lang="ar-SA" sz="2800" dirty="0">
                <a:latin typeface="Times New Roman"/>
                <a:ea typeface="Times New Roman"/>
              </a:rPr>
              <a:t> </a:t>
            </a:r>
            <a:r>
              <a:rPr lang="ar-SA" sz="4100" b="1" dirty="0" smtClean="0">
                <a:solidFill>
                  <a:srgbClr val="548DD4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Times New Roman"/>
                <a:ea typeface="Times New Roman"/>
              </a:rPr>
              <a:t>سؤال </a:t>
            </a:r>
            <a:r>
              <a:rPr lang="ar-SA" sz="4100" b="1" dirty="0">
                <a:solidFill>
                  <a:srgbClr val="548DD4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Times New Roman"/>
                <a:ea typeface="Times New Roman"/>
              </a:rPr>
              <a:t>: ما حكم العدد المركَّب اثني عشر ؟</a:t>
            </a:r>
            <a:r>
              <a:rPr lang="ar-SA" sz="4100" b="1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Times New Roman"/>
                <a:ea typeface="Times New Roman"/>
              </a:rPr>
              <a:t>.</a:t>
            </a:r>
            <a:endParaRPr lang="en-US" sz="4100" b="1" dirty="0" smtClean="0"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</a:pPr>
            <a:r>
              <a:rPr lang="ar-SA" sz="4000" b="1" dirty="0">
                <a:solidFill>
                  <a:schemeClr val="tx1"/>
                </a:solidFill>
                <a:latin typeface="Times New Roman"/>
                <a:ea typeface="Times New Roman"/>
              </a:rPr>
              <a:t>الجواب: إنه يطابق المعدود في التذكير ، والتأنيث ؛ فتقول : جاء اثْنَا عَشَرَ طالباً ، وجاءت اثْنَتَا عَشْرَةَ طالبةً .</a:t>
            </a:r>
            <a:endParaRPr lang="en-US" sz="4000" b="1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</a:pPr>
            <a:r>
              <a:rPr lang="ar-SA" sz="4100" b="1" dirty="0">
                <a:solidFill>
                  <a:srgbClr val="548DD4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Times New Roman"/>
                <a:ea typeface="Times New Roman"/>
              </a:rPr>
              <a:t>سؤال : ما الحكم الإعرابي للأعداد المركَّبة ؟ .</a:t>
            </a:r>
            <a:endParaRPr lang="en-US" sz="4100" b="1" dirty="0">
              <a:solidFill>
                <a:srgbClr val="548DD4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</a:pPr>
            <a:r>
              <a:rPr lang="ar-SA" sz="4000" b="1" dirty="0">
                <a:solidFill>
                  <a:schemeClr val="tx1"/>
                </a:solidFill>
                <a:latin typeface="Times New Roman"/>
                <a:ea typeface="Times New Roman"/>
              </a:rPr>
              <a:t>الجواب :  الأعداد المركبة حكمها : البناء ، فهي مبنية على فتح الجزأين ؛ تقول :</a:t>
            </a:r>
            <a:endParaRPr lang="en-US" sz="4000" b="1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</a:pPr>
            <a:r>
              <a:rPr lang="ar-SA" sz="4000" b="1" dirty="0">
                <a:solidFill>
                  <a:schemeClr val="tx1"/>
                </a:solidFill>
                <a:latin typeface="Times New Roman"/>
                <a:ea typeface="Times New Roman"/>
              </a:rPr>
              <a:t>جاءني أحدَ عشرَ طالباً ، </a:t>
            </a:r>
            <a:endParaRPr lang="ar-IQ" sz="4000" b="1" dirty="0" smtClean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</a:pPr>
            <a:r>
              <a:rPr lang="ar-SA" sz="40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ورأيت </a:t>
            </a:r>
            <a:r>
              <a:rPr lang="ar-SA" sz="4000" b="1" dirty="0">
                <a:solidFill>
                  <a:schemeClr val="tx1"/>
                </a:solidFill>
                <a:latin typeface="Times New Roman"/>
                <a:ea typeface="Times New Roman"/>
              </a:rPr>
              <a:t>ثلاثَ عشرةَ طالبةً ، </a:t>
            </a:r>
            <a:endParaRPr lang="ar-IQ" sz="4000" b="1" dirty="0" smtClean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</a:pPr>
            <a:r>
              <a:rPr lang="ar-SA" sz="40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وذهبت </a:t>
            </a:r>
            <a:r>
              <a:rPr lang="ar-SA" sz="4000" b="1" dirty="0">
                <a:solidFill>
                  <a:schemeClr val="tx1"/>
                </a:solidFill>
                <a:latin typeface="Times New Roman"/>
                <a:ea typeface="Times New Roman"/>
              </a:rPr>
              <a:t>إلى خمسةَ عشرَ رجلاً 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965331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9512" y="116632"/>
            <a:ext cx="8784976" cy="578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Bef>
                <a:spcPct val="20000"/>
              </a:spcBef>
            </a:pPr>
            <a:endParaRPr lang="ar-IQ" sz="3200" b="1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 algn="just">
              <a:lnSpc>
                <a:spcPct val="115000"/>
              </a:lnSpc>
              <a:spcBef>
                <a:spcPct val="20000"/>
              </a:spcBef>
            </a:pPr>
            <a:r>
              <a:rPr lang="ar-SA" sz="32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endParaRPr lang="ar-IQ" sz="3200" b="1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 algn="just">
              <a:lnSpc>
                <a:spcPct val="115000"/>
              </a:lnSpc>
              <a:spcBef>
                <a:spcPct val="20000"/>
              </a:spcBef>
            </a:pPr>
            <a:endParaRPr lang="ar-IQ" sz="3200" b="1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 algn="just">
              <a:lnSpc>
                <a:spcPct val="115000"/>
              </a:lnSpc>
              <a:spcBef>
                <a:spcPct val="20000"/>
              </a:spcBef>
            </a:pPr>
            <a:r>
              <a:rPr lang="ar-SA" sz="32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يُستثنى </a:t>
            </a:r>
            <a:r>
              <a:rPr lang="ar-SA" sz="3200" b="1" dirty="0">
                <a:solidFill>
                  <a:srgbClr val="FF0000"/>
                </a:solidFill>
                <a:latin typeface="Times New Roman"/>
                <a:ea typeface="Times New Roman"/>
              </a:rPr>
              <a:t>من ذلك </a:t>
            </a:r>
            <a:r>
              <a:rPr lang="ar-SA" sz="3200" b="1" dirty="0">
                <a:solidFill>
                  <a:prstClr val="black"/>
                </a:solidFill>
                <a:latin typeface="Times New Roman"/>
                <a:ea typeface="Times New Roman"/>
              </a:rPr>
              <a:t>( اثنا عشر ، واثنتا عشرة ) فإن صدرهما ( اثنا ، واثنتا ) يعرب إعراب المثنى ، رفعا بالألف ، ونصبا وجرًّا بالياء ، وأما عجزهما فيُبنى على الفتح ؛ فتقول : </a:t>
            </a:r>
            <a:endParaRPr lang="ar-IQ" sz="3200" b="1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 algn="just">
              <a:lnSpc>
                <a:spcPct val="115000"/>
              </a:lnSpc>
              <a:spcBef>
                <a:spcPct val="20000"/>
              </a:spcBef>
            </a:pPr>
            <a:r>
              <a:rPr lang="ar-SA" sz="32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جاء </a:t>
            </a:r>
            <a:r>
              <a:rPr lang="ar-SA" sz="3200" b="1" dirty="0">
                <a:solidFill>
                  <a:srgbClr val="FF0000"/>
                </a:solidFill>
                <a:latin typeface="Times New Roman"/>
                <a:ea typeface="Times New Roman"/>
              </a:rPr>
              <a:t>اثنا عشرَ </a:t>
            </a:r>
            <a:r>
              <a:rPr lang="ar-SA" sz="3200" b="1" dirty="0">
                <a:solidFill>
                  <a:prstClr val="black"/>
                </a:solidFill>
                <a:latin typeface="Times New Roman"/>
                <a:ea typeface="Times New Roman"/>
              </a:rPr>
              <a:t>رجلا و</a:t>
            </a:r>
            <a:r>
              <a:rPr lang="ar-SA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  <a:ea typeface="Times New Roman"/>
              </a:rPr>
              <a:t>اثنتا عشرةَ </a:t>
            </a:r>
            <a:r>
              <a:rPr lang="ar-SA" sz="3200" b="1" dirty="0">
                <a:solidFill>
                  <a:prstClr val="black"/>
                </a:solidFill>
                <a:latin typeface="Times New Roman"/>
                <a:ea typeface="Times New Roman"/>
              </a:rPr>
              <a:t>امرأة ً، </a:t>
            </a:r>
            <a:endParaRPr lang="ar-IQ" sz="3200" b="1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 algn="just">
              <a:lnSpc>
                <a:spcPct val="115000"/>
              </a:lnSpc>
              <a:spcBef>
                <a:spcPct val="20000"/>
              </a:spcBef>
            </a:pPr>
            <a:r>
              <a:rPr lang="ar-SA" sz="32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ورأيتُ </a:t>
            </a:r>
            <a:r>
              <a:rPr lang="ar-SA" sz="3200" b="1" dirty="0">
                <a:solidFill>
                  <a:srgbClr val="FF0000"/>
                </a:solidFill>
                <a:latin typeface="Times New Roman"/>
                <a:ea typeface="Times New Roman"/>
              </a:rPr>
              <a:t>اثني عشرَ </a:t>
            </a:r>
            <a:r>
              <a:rPr lang="ar-SA" sz="3200" b="1" dirty="0">
                <a:solidFill>
                  <a:prstClr val="black"/>
                </a:solidFill>
                <a:latin typeface="Times New Roman"/>
                <a:ea typeface="Times New Roman"/>
              </a:rPr>
              <a:t>رجلاً و</a:t>
            </a:r>
            <a:r>
              <a:rPr lang="ar-SA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  <a:ea typeface="Times New Roman"/>
              </a:rPr>
              <a:t>اثنتي عشرةَ </a:t>
            </a:r>
            <a:r>
              <a:rPr lang="ar-SA" sz="3200" b="1" dirty="0">
                <a:solidFill>
                  <a:prstClr val="black"/>
                </a:solidFill>
                <a:latin typeface="Times New Roman"/>
                <a:ea typeface="Times New Roman"/>
              </a:rPr>
              <a:t>امرأة ، </a:t>
            </a:r>
            <a:endParaRPr lang="ar-IQ" sz="3200" b="1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 algn="just">
              <a:lnSpc>
                <a:spcPct val="115000"/>
              </a:lnSpc>
              <a:spcBef>
                <a:spcPct val="20000"/>
              </a:spcBef>
            </a:pPr>
            <a:r>
              <a:rPr lang="ar-SA" sz="32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ومررت </a:t>
            </a:r>
            <a:r>
              <a:rPr lang="ar-SA" sz="3200" b="1" dirty="0" err="1">
                <a:solidFill>
                  <a:srgbClr val="FF0000"/>
                </a:solidFill>
                <a:latin typeface="Times New Roman"/>
                <a:ea typeface="Times New Roman"/>
              </a:rPr>
              <a:t>باثنى</a:t>
            </a:r>
            <a:r>
              <a:rPr lang="ar-SA" sz="3200" b="1" dirty="0">
                <a:solidFill>
                  <a:srgbClr val="FF0000"/>
                </a:solidFill>
                <a:latin typeface="Times New Roman"/>
                <a:ea typeface="Times New Roman"/>
              </a:rPr>
              <a:t> عشرَ </a:t>
            </a:r>
            <a:r>
              <a:rPr lang="ar-SA" sz="3200" b="1" dirty="0">
                <a:solidFill>
                  <a:prstClr val="black"/>
                </a:solidFill>
                <a:latin typeface="Times New Roman"/>
                <a:ea typeface="Times New Roman"/>
              </a:rPr>
              <a:t>رجلا و</a:t>
            </a:r>
            <a:r>
              <a:rPr lang="ar-SA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  <a:ea typeface="Times New Roman"/>
              </a:rPr>
              <a:t>اثنتي عشرةَ </a:t>
            </a:r>
            <a:r>
              <a:rPr lang="ar-SA" sz="3200" b="1" dirty="0">
                <a:solidFill>
                  <a:prstClr val="black"/>
                </a:solidFill>
                <a:latin typeface="Times New Roman"/>
                <a:ea typeface="Times New Roman"/>
              </a:rPr>
              <a:t>امرأةً </a:t>
            </a:r>
            <a:r>
              <a:rPr lang="ar-SA" sz="32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.</a:t>
            </a:r>
            <a:endParaRPr lang="en-US" sz="3200" b="1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sp>
        <p:nvSpPr>
          <p:cNvPr id="3" name="وسيلة شرح مستطيلة مستديرة الزوايا 2"/>
          <p:cNvSpPr/>
          <p:nvPr/>
        </p:nvSpPr>
        <p:spPr>
          <a:xfrm>
            <a:off x="611560" y="404664"/>
            <a:ext cx="8136904" cy="1368152"/>
          </a:xfrm>
          <a:prstGeom prst="wedgeRoundRect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ea typeface="Times New Roman"/>
              </a:rPr>
              <a:t>فالأعداد المركَّبة كُلُّها مبنيّة على الفتح صَدْرُها ، وعَجُزُها</a:t>
            </a:r>
            <a:endParaRPr lang="ar-IQ" sz="2800" dirty="0"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490503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8229600" cy="1368152"/>
          </a:xfrm>
          <a:prstGeom prst="round2DiagRect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glow rad="139700">
              <a:schemeClr val="accent1">
                <a:satMod val="175000"/>
                <a:alpha val="40000"/>
              </a:schemeClr>
            </a:glow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</a:pPr>
            <a:r>
              <a:rPr lang="ar-IQ" sz="2200" b="1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/>
                <a:ea typeface="Times New Roman"/>
                <a:cs typeface="Simple Bold Jut Out"/>
              </a:rPr>
              <a:t/>
            </a:r>
            <a:br>
              <a:rPr lang="ar-IQ" sz="2200" b="1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/>
                <a:ea typeface="Times New Roman"/>
                <a:cs typeface="Simple Bold Jut Out"/>
              </a:rPr>
            </a:br>
            <a:r>
              <a:rPr lang="ar-IQ" sz="2200" b="1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/>
                <a:ea typeface="Times New Roman"/>
                <a:cs typeface="Simple Bold Jut Out"/>
              </a:rPr>
              <a:t/>
            </a:r>
            <a:br>
              <a:rPr lang="ar-IQ" sz="2200" b="1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/>
                <a:ea typeface="Times New Roman"/>
                <a:cs typeface="Simple Bold Jut Out"/>
              </a:rPr>
            </a:br>
            <a:r>
              <a:rPr lang="ar-SA" sz="2200" b="1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/>
                <a:ea typeface="Times New Roman"/>
                <a:cs typeface="Simple Bold Jut Out"/>
              </a:rPr>
              <a:t>حكم ألفاظ العقود باعتبار التذكير ، والتأنيث</a:t>
            </a:r>
            <a:r>
              <a:rPr lang="en-US" sz="1800" dirty="0" smtClean="0">
                <a:effectLst/>
                <a:latin typeface="Times New Roman"/>
                <a:ea typeface="Times New Roman"/>
              </a:rPr>
              <a:t/>
            </a:r>
            <a:br>
              <a:rPr lang="en-US" sz="1800" dirty="0" smtClean="0">
                <a:effectLst/>
                <a:latin typeface="Times New Roman"/>
                <a:ea typeface="Times New Roman"/>
              </a:rPr>
            </a:br>
            <a:r>
              <a:rPr lang="ar-SA" sz="2200" b="1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/>
                <a:ea typeface="Times New Roman"/>
                <a:cs typeface="Simple Bold Jut Out"/>
              </a:rPr>
              <a:t>      وحكم تمييزها </a:t>
            </a:r>
            <a:r>
              <a:rPr lang="en-US" sz="1800" dirty="0" smtClean="0">
                <a:effectLst/>
                <a:latin typeface="Times New Roman"/>
                <a:ea typeface="Times New Roman"/>
              </a:rPr>
              <a:t/>
            </a:r>
            <a:br>
              <a:rPr lang="en-US" sz="1800" dirty="0" smtClean="0">
                <a:effectLst/>
                <a:latin typeface="Times New Roman"/>
                <a:ea typeface="Times New Roman"/>
              </a:rPr>
            </a:br>
            <a:r>
              <a:rPr lang="ar-SA" sz="3100" b="1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/>
                <a:ea typeface="Times New Roman"/>
              </a:rPr>
              <a:t>وَمَيَّـزِ الْعِشْرِينَ </a:t>
            </a:r>
            <a:r>
              <a:rPr lang="ar-SA" sz="3100" b="1" dirty="0" err="1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/>
                <a:ea typeface="Times New Roman"/>
              </a:rPr>
              <a:t>لِلتَّسْعِينَـا</a:t>
            </a:r>
            <a:r>
              <a:rPr lang="ar-SA" sz="3100" b="1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/>
                <a:ea typeface="Times New Roman"/>
              </a:rPr>
              <a:t>          بِوَاحِـدٍ كَأَرْبَعِـينَ حِينَـا</a:t>
            </a:r>
            <a:r>
              <a:rPr lang="en-US" sz="1800" dirty="0" smtClean="0">
                <a:effectLst/>
                <a:latin typeface="Times New Roman"/>
                <a:ea typeface="Times New Roman"/>
              </a:rPr>
              <a:t/>
            </a:r>
            <a:br>
              <a:rPr lang="en-US" sz="1800" dirty="0" smtClean="0">
                <a:effectLst/>
                <a:latin typeface="Times New Roman"/>
                <a:ea typeface="Times New Roman"/>
              </a:rPr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1600200"/>
            <a:ext cx="8640960" cy="4133056"/>
          </a:xfrm>
          <a:effectLst>
            <a:glow rad="101600">
              <a:schemeClr val="accent2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>
              <a:lnSpc>
                <a:spcPct val="115000"/>
              </a:lnSpc>
            </a:pPr>
            <a:r>
              <a:rPr lang="ar-SA" sz="1400" dirty="0">
                <a:latin typeface="Times New Roman"/>
                <a:ea typeface="Times New Roman"/>
              </a:rPr>
              <a:t> </a:t>
            </a:r>
            <a:endParaRPr lang="en-US" sz="2000" dirty="0" smtClean="0">
              <a:effectLst/>
              <a:latin typeface="Times New Roman"/>
              <a:ea typeface="Times New Roman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ar-SA" b="1" dirty="0">
                <a:solidFill>
                  <a:srgbClr val="943634"/>
                </a:solidFill>
                <a:latin typeface="Times New Roman"/>
                <a:ea typeface="Times New Roman"/>
              </a:rPr>
              <a:t>سؤال : ما حكم ألفاظ العقود ؟ وما حكم تمييزها ؟</a:t>
            </a:r>
            <a:endParaRPr lang="en-US" sz="2000" dirty="0" smtClean="0">
              <a:effectLst/>
              <a:latin typeface="Times New Roman"/>
              <a:ea typeface="Times New Roman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ar-SA" dirty="0">
                <a:latin typeface="Times New Roman"/>
                <a:ea typeface="Times New Roman"/>
              </a:rPr>
              <a:t>الجواب : ألفاظ العقود - وهي الأعداد المفردة مِنْ : عشرين ... حتى تسعين - تكون</a:t>
            </a:r>
            <a:r>
              <a:rPr lang="ar-SA" b="1" dirty="0">
                <a:latin typeface="Times New Roman"/>
                <a:ea typeface="Times New Roman"/>
              </a:rPr>
              <a:t> </a:t>
            </a:r>
            <a:r>
              <a:rPr lang="ar-SA" dirty="0">
                <a:latin typeface="Times New Roman"/>
                <a:ea typeface="Times New Roman"/>
              </a:rPr>
              <a:t>بلفظ واحد للمذكر ، والمؤنث . </a:t>
            </a:r>
            <a:endParaRPr lang="en-US" sz="2000" dirty="0" smtClean="0">
              <a:effectLst/>
              <a:latin typeface="Times New Roman"/>
              <a:ea typeface="Times New Roman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ar-SA" dirty="0">
                <a:latin typeface="Times New Roman"/>
                <a:ea typeface="Times New Roman"/>
              </a:rPr>
              <a:t>وتمييزها لا يأتي إلا مفرداً منصوباً ،</a:t>
            </a:r>
            <a:r>
              <a:rPr lang="ar-SA" b="1" dirty="0">
                <a:latin typeface="Times New Roman"/>
                <a:ea typeface="Times New Roman"/>
              </a:rPr>
              <a:t> </a:t>
            </a:r>
            <a:r>
              <a:rPr lang="ar-SA" dirty="0">
                <a:latin typeface="Times New Roman"/>
                <a:ea typeface="Times New Roman"/>
              </a:rPr>
              <a:t>نحو</a:t>
            </a:r>
            <a:r>
              <a:rPr lang="ar-SA" b="1" dirty="0">
                <a:latin typeface="Times New Roman"/>
                <a:ea typeface="Times New Roman"/>
              </a:rPr>
              <a:t> : </a:t>
            </a:r>
            <a:r>
              <a:rPr lang="ar-SA" dirty="0">
                <a:latin typeface="Times New Roman"/>
                <a:ea typeface="Times New Roman"/>
              </a:rPr>
              <a:t>في الفصل</a:t>
            </a:r>
            <a:r>
              <a:rPr lang="ar-SA" b="1" dirty="0">
                <a:latin typeface="Times New Roman"/>
                <a:ea typeface="Times New Roman"/>
              </a:rPr>
              <a:t> </a:t>
            </a:r>
            <a:r>
              <a:rPr lang="ar-SA" dirty="0">
                <a:latin typeface="Times New Roman"/>
                <a:ea typeface="Times New Roman"/>
              </a:rPr>
              <a:t>ثلاثون</a:t>
            </a:r>
            <a:r>
              <a:rPr lang="ar-SA" b="1" dirty="0">
                <a:latin typeface="Times New Roman"/>
                <a:ea typeface="Times New Roman"/>
              </a:rPr>
              <a:t> </a:t>
            </a:r>
            <a:r>
              <a:rPr lang="ar-SA" dirty="0">
                <a:latin typeface="Times New Roman"/>
                <a:ea typeface="Times New Roman"/>
              </a:rPr>
              <a:t>طالباً ، في المدرسة خمسون طالبةً ، جاء سبعون رجلاً وثمانون امرأةً .</a:t>
            </a:r>
            <a:endParaRPr lang="en-US" sz="2000" dirty="0" smtClean="0">
              <a:effectLst/>
              <a:latin typeface="Times New Roman"/>
              <a:ea typeface="Times New Roman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ar-SA" dirty="0">
                <a:latin typeface="Times New Roman"/>
                <a:ea typeface="Times New Roman"/>
              </a:rPr>
              <a:t>وتكون ألفاظ العقود معطوفة إذا ذُكِرَ قبلها النَّيَّف ، وهو الأعداد من (3 - 9) تقول : جاءني ثلاثة وعشرون رجلاً وثلاث وعشرون امرأة ، نجح واحد وعشرون طالباً وإحدى وعشرون طالبةً .</a:t>
            </a:r>
            <a:endParaRPr lang="en-US" sz="2000" dirty="0" smtClean="0">
              <a:effectLst/>
              <a:latin typeface="Times New Roman"/>
              <a:ea typeface="Times New Roman"/>
            </a:endParaRPr>
          </a:p>
          <a:p>
            <a:endParaRPr lang="ar-IQ" dirty="0"/>
          </a:p>
        </p:txBody>
      </p:sp>
      <p:sp>
        <p:nvSpPr>
          <p:cNvPr id="4" name="وسيلة شرح مع سهم إلى الأعلى 3"/>
          <p:cNvSpPr/>
          <p:nvPr/>
        </p:nvSpPr>
        <p:spPr>
          <a:xfrm>
            <a:off x="755576" y="5661248"/>
            <a:ext cx="7848872" cy="1080120"/>
          </a:xfrm>
          <a:prstGeom prst="upArrowCallout">
            <a:avLst/>
          </a:prstGeom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just">
              <a:spcBef>
                <a:spcPct val="20000"/>
              </a:spcBef>
            </a:pPr>
            <a:r>
              <a:rPr lang="ar-SA" sz="2400" b="1" dirty="0">
                <a:solidFill>
                  <a:srgbClr val="FF0000"/>
                </a:solidFill>
                <a:latin typeface="Times New Roman"/>
                <a:ea typeface="Times New Roman"/>
              </a:rPr>
              <a:t>ويتلخّص</a:t>
            </a:r>
            <a:r>
              <a:rPr lang="ar-SA" sz="2400" dirty="0">
                <a:solidFill>
                  <a:prstClr val="black"/>
                </a:solidFill>
                <a:latin typeface="Times New Roman"/>
                <a:ea typeface="Times New Roman"/>
              </a:rPr>
              <a:t> مِنْ كُلِّ ما سبق أن أسماء العدد أربعة أقسام : مضافة ، ومركَّبة، ومفردة ، ومعطوفة .</a:t>
            </a:r>
            <a:endParaRPr lang="en-US" sz="16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21403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9036496" cy="1584176"/>
          </a:xfrm>
          <a:prstGeom prst="snipRound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100" dirty="0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/>
                <a:ea typeface="Times New Roman"/>
                <a:cs typeface="Simple Bold Jut Out"/>
              </a:rPr>
              <a:t/>
            </a:r>
            <a:br>
              <a:rPr lang="en-US" sz="3100" dirty="0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/>
                <a:ea typeface="Times New Roman"/>
                <a:cs typeface="Simple Bold Jut Out"/>
              </a:rPr>
            </a:br>
            <a:r>
              <a:rPr lang="ar-SA" sz="3100" dirty="0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/>
                <a:ea typeface="Times New Roman"/>
                <a:cs typeface="Simple Bold Jut Out"/>
              </a:rPr>
              <a:t>حكم تمييز العدد المركّب</a:t>
            </a:r>
            <a:r>
              <a:rPr lang="en-US" sz="2200" dirty="0" smtClean="0">
                <a:effectLst/>
                <a:latin typeface="Times New Roman"/>
                <a:ea typeface="Times New Roman"/>
              </a:rPr>
              <a:t/>
            </a:r>
            <a:br>
              <a:rPr lang="en-US" sz="2200" dirty="0" smtClean="0">
                <a:effectLst/>
                <a:latin typeface="Times New Roman"/>
                <a:ea typeface="Times New Roman"/>
              </a:rPr>
            </a:br>
            <a:r>
              <a:rPr lang="en-US" sz="2200" dirty="0" smtClean="0">
                <a:effectLst/>
                <a:latin typeface="Times New Roman"/>
                <a:ea typeface="Times New Roman"/>
              </a:rPr>
              <a:t/>
            </a:r>
            <a:br>
              <a:rPr lang="en-US" sz="2200" dirty="0" smtClean="0">
                <a:effectLst/>
                <a:latin typeface="Times New Roman"/>
                <a:ea typeface="Times New Roman"/>
              </a:rPr>
            </a:br>
            <a:r>
              <a:rPr lang="ar-SA" sz="3100" dirty="0" smtClean="0">
                <a:effectLst/>
                <a:latin typeface="Times New Roman"/>
                <a:ea typeface="Times New Roman"/>
                <a:cs typeface="Traditional Arabic"/>
              </a:rPr>
              <a:t> </a:t>
            </a:r>
            <a:r>
              <a:rPr lang="ar-SA" sz="4000" b="1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/>
                <a:ea typeface="Times New Roman"/>
                <a:cs typeface="Traditional Arabic"/>
              </a:rPr>
              <a:t>ومَيَّـزُوا مُرَكَّبـاً بِمِثْلِ مَـا          مُـيَّزَ عِشْرُونَ فَسَوَّيَنْهُمَـا</a:t>
            </a:r>
            <a:r>
              <a:rPr lang="en-US" sz="2200" dirty="0" smtClean="0">
                <a:effectLst/>
                <a:latin typeface="Times New Roman"/>
                <a:ea typeface="Times New Roman"/>
              </a:rPr>
              <a:t/>
            </a:r>
            <a:br>
              <a:rPr lang="en-US" sz="2200" dirty="0" smtClean="0">
                <a:effectLst/>
                <a:latin typeface="Times New Roman"/>
                <a:ea typeface="Times New Roman"/>
              </a:rPr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844824"/>
            <a:ext cx="9144000" cy="5013176"/>
          </a:xfrm>
          <a:prstGeom prst="foldedCorner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dirty="0" smtClean="0">
                <a:effectLst/>
                <a:latin typeface="Times New Roman"/>
                <a:ea typeface="Times New Roman"/>
                <a:cs typeface="Traditional Arabic"/>
              </a:rPr>
              <a:t> 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marL="0" indent="0" algn="justLow">
              <a:lnSpc>
                <a:spcPct val="115000"/>
              </a:lnSpc>
              <a:buNone/>
            </a:pPr>
            <a:r>
              <a:rPr lang="ar-SA" b="1" dirty="0">
                <a:latin typeface="Times New Roman"/>
                <a:ea typeface="Times New Roman"/>
              </a:rPr>
              <a:t> </a:t>
            </a:r>
            <a:r>
              <a:rPr lang="ar-SA" dirty="0">
                <a:latin typeface="Times New Roman"/>
                <a:ea typeface="Times New Roman"/>
              </a:rPr>
              <a:t>تمييز العدد المركّب ، كتمييز ألفاظ العقود </a:t>
            </a:r>
            <a:r>
              <a:rPr lang="ar-SA" b="1" dirty="0">
                <a:latin typeface="Times New Roman"/>
                <a:ea typeface="Times New Roman"/>
              </a:rPr>
              <a:t>يكون مفرداً منصوباً</a:t>
            </a:r>
            <a:r>
              <a:rPr lang="ar-SA" dirty="0">
                <a:latin typeface="Times New Roman"/>
                <a:ea typeface="Times New Roman"/>
              </a:rPr>
              <a:t> ، نحو : 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marL="0" indent="0" algn="justLow">
              <a:lnSpc>
                <a:spcPct val="115000"/>
              </a:lnSpc>
              <a:buNone/>
            </a:pPr>
            <a:r>
              <a:rPr lang="ar-SA" dirty="0">
                <a:latin typeface="Times New Roman"/>
                <a:ea typeface="Times New Roman"/>
              </a:rPr>
              <a:t>جاء أحدَ عشَرَ رجلاً وإحدى عشرةَ امرأةً ، 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ar-SA" dirty="0">
                <a:ea typeface="Times New Roman"/>
              </a:rPr>
              <a:t>نجح ثلاثةَ عشرَ طالباً وأربعَ عشرةَ طالبةً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277805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ar-IQ" sz="2200" dirty="0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/>
                <a:ea typeface="Times New Roman"/>
                <a:cs typeface="Simple Bold Jut Out"/>
              </a:rPr>
              <a:t/>
            </a:r>
            <a:br>
              <a:rPr lang="ar-IQ" sz="2200" dirty="0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/>
                <a:ea typeface="Times New Roman"/>
                <a:cs typeface="Simple Bold Jut Out"/>
              </a:rPr>
            </a:br>
            <a:r>
              <a:rPr lang="ar-IQ" sz="2200" dirty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/>
                <a:ea typeface="Times New Roman"/>
                <a:cs typeface="Simple Bold Jut Out"/>
              </a:rPr>
              <a:t/>
            </a:r>
            <a:br>
              <a:rPr lang="ar-IQ" sz="2200" dirty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/>
                <a:ea typeface="Times New Roman"/>
                <a:cs typeface="Simple Bold Jut Out"/>
              </a:rPr>
            </a:br>
            <a:r>
              <a:rPr lang="ar-SA" sz="2200" dirty="0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/>
                <a:ea typeface="Times New Roman"/>
                <a:cs typeface="Simple Bold Jut Out"/>
              </a:rPr>
              <a:t>حكم إضافة العدد المركب إلى غير تمييزه</a:t>
            </a:r>
            <a:r>
              <a:rPr lang="en-US" sz="1600" dirty="0" smtClean="0">
                <a:effectLst/>
                <a:latin typeface="Times New Roman"/>
                <a:ea typeface="Times New Roman"/>
              </a:rPr>
              <a:t/>
            </a:r>
            <a:br>
              <a:rPr lang="en-US" sz="1600" dirty="0" smtClean="0">
                <a:effectLst/>
                <a:latin typeface="Times New Roman"/>
                <a:ea typeface="Times New Roman"/>
              </a:rPr>
            </a:br>
            <a:r>
              <a:rPr lang="ar-SA" sz="2200" dirty="0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/>
                <a:ea typeface="Times New Roman"/>
                <a:cs typeface="Simple Bold Jut Out"/>
              </a:rPr>
              <a:t>وبيان حكمه الإعرابي</a:t>
            </a:r>
            <a:r>
              <a:rPr lang="en-US" sz="1600" dirty="0" smtClean="0">
                <a:effectLst/>
                <a:latin typeface="Times New Roman"/>
                <a:ea typeface="Times New Roman"/>
              </a:rPr>
              <a:t/>
            </a:r>
            <a:br>
              <a:rPr lang="en-US" sz="1600" dirty="0" smtClean="0">
                <a:effectLst/>
                <a:latin typeface="Times New Roman"/>
                <a:ea typeface="Times New Roman"/>
              </a:rPr>
            </a:br>
            <a:r>
              <a:rPr lang="ar-SA" sz="2000" dirty="0" smtClean="0">
                <a:latin typeface="Times New Roman"/>
                <a:ea typeface="Times New Roman"/>
              </a:rPr>
              <a:t> </a:t>
            </a:r>
            <a:r>
              <a:rPr lang="en-US" sz="1600" dirty="0" smtClean="0">
                <a:effectLst/>
                <a:latin typeface="Times New Roman"/>
                <a:ea typeface="Times New Roman"/>
              </a:rPr>
              <a:t/>
            </a:r>
            <a:br>
              <a:rPr lang="en-US" sz="1600" dirty="0" smtClean="0">
                <a:effectLst/>
                <a:latin typeface="Times New Roman"/>
                <a:ea typeface="Times New Roman"/>
              </a:rPr>
            </a:br>
            <a:r>
              <a:rPr lang="ar-SA" sz="3100" b="1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/>
                <a:ea typeface="Times New Roman"/>
              </a:rPr>
              <a:t>وَإِنْ أُضِيفَ عَـدَدٌ مُرَكَّبٌ          يَبْقَ الْبِنَـا وَعَجُزٌ قَدْ يُعْرَبُ</a:t>
            </a:r>
            <a:r>
              <a:rPr lang="en-US" sz="22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/>
                <a:ea typeface="Times New Roman"/>
              </a:rPr>
              <a:t/>
            </a:r>
            <a:br>
              <a:rPr lang="en-US" sz="22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/>
                <a:ea typeface="Times New Roman"/>
              </a:rPr>
            </a:br>
            <a:endParaRPr lang="ar-IQ" dirty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1988840"/>
            <a:ext cx="8972102" cy="4752528"/>
          </a:xfrm>
          <a:prstGeom prst="round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justLow">
              <a:lnSpc>
                <a:spcPct val="115000"/>
              </a:lnSpc>
              <a:buNone/>
            </a:pPr>
            <a:r>
              <a:rPr lang="ar-SA" b="1" cap="all" dirty="0" smtClean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gradFill>
                  <a:gsLst>
                    <a:gs pos="0">
                      <a:srgbClr val="381563"/>
                    </a:gs>
                    <a:gs pos="43000">
                      <a:srgbClr val="7B34D2"/>
                    </a:gs>
                    <a:gs pos="48000">
                      <a:srgbClr val="7230C3"/>
                    </a:gs>
                    <a:gs pos="100000">
                      <a:srgbClr val="381563"/>
                    </a:gs>
                  </a:gsLst>
                  <a:lin ang="5400000" scaled="0"/>
                </a:gradFill>
                <a:effectLst>
                  <a:reflection blurRad="12700" stA="28000" endPos="45000" dist="1003" dir="5400000" sy="-100000" algn="bl"/>
                </a:effectLst>
                <a:latin typeface="Times New Roman"/>
                <a:ea typeface="Times New Roman"/>
              </a:rPr>
              <a:t>سؤال </a:t>
            </a:r>
            <a:r>
              <a:rPr lang="ar-SA" b="1" cap="all" dirty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gradFill>
                  <a:gsLst>
                    <a:gs pos="0">
                      <a:srgbClr val="381563"/>
                    </a:gs>
                    <a:gs pos="43000">
                      <a:srgbClr val="7B34D2"/>
                    </a:gs>
                    <a:gs pos="48000">
                      <a:srgbClr val="7230C3"/>
                    </a:gs>
                    <a:gs pos="100000">
                      <a:srgbClr val="381563"/>
                    </a:gs>
                  </a:gsLst>
                  <a:lin ang="5400000" scaled="0"/>
                </a:gradFill>
                <a:effectLst>
                  <a:reflection blurRad="12700" stA="28000" endPos="45000" dist="1003" dir="5400000" sy="-100000" algn="bl"/>
                </a:effectLst>
                <a:latin typeface="Times New Roman"/>
                <a:ea typeface="Times New Roman"/>
              </a:rPr>
              <a:t>: ما حكم إضافة العدد المركب إلى غير تمييزه ؟ 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marL="0" indent="0" algn="justLow">
              <a:lnSpc>
                <a:spcPct val="115000"/>
              </a:lnSpc>
              <a:buNone/>
            </a:pPr>
            <a:r>
              <a:rPr lang="ar-SA" b="1" dirty="0">
                <a:solidFill>
                  <a:srgbClr val="FF0000"/>
                </a:solidFill>
                <a:latin typeface="Times New Roman"/>
                <a:ea typeface="Times New Roman"/>
              </a:rPr>
              <a:t>الجواب :</a:t>
            </a:r>
            <a:r>
              <a:rPr lang="ar-SA" dirty="0">
                <a:latin typeface="Times New Roman"/>
                <a:ea typeface="Times New Roman"/>
              </a:rPr>
              <a:t> يجوز إضافة العدد المركب إلى غير تمييزه ؛ تقول : هذه خمسةَ عَشَرَكَ ، وأحدَ عشرَ زيدٍ . فـ ( كاف المخاطب ، وزيد )  مضاف إليه ، وهما ليسا التمييز . </a:t>
            </a:r>
            <a:r>
              <a:rPr lang="ar-SA" dirty="0">
                <a:solidFill>
                  <a:srgbClr val="FF0000"/>
                </a:solidFill>
                <a:latin typeface="Times New Roman"/>
                <a:ea typeface="Times New Roman"/>
              </a:rPr>
              <a:t>ويُستثنى من ذلك </a:t>
            </a:r>
            <a:r>
              <a:rPr lang="ar-SA" dirty="0">
                <a:latin typeface="Times New Roman"/>
                <a:ea typeface="Times New Roman"/>
              </a:rPr>
              <a:t>( اثنا عشر ) فإنه لا يُضاف ؛ فلا يُقال: اثنا عَشَرَك؛  لأن ( عشر ) فيها بمنزلة النون من المثنى ، وهذه النون لا تجتمع مع الإضافة .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ar-SA" dirty="0">
                <a:ea typeface="Times New Roman"/>
              </a:rPr>
              <a:t>واعلم أنك إذا أضفت العدد إلى غير تمييزه وجب ألاَّ تَذْكُرَ التمييز بعد ذلك أصلا .</a:t>
            </a:r>
            <a:r>
              <a:rPr lang="ar-SA" b="1" dirty="0">
                <a:ea typeface="Times New Roman"/>
              </a:rPr>
              <a:t>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777749086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prstGeom prst="flowChartDocument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normAutofit fontScale="90000"/>
          </a:bodyPr>
          <a:lstStyle/>
          <a:p>
            <a:r>
              <a:rPr lang="ar-IQ" sz="3100" b="1" cap="all" dirty="0" smtClean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gradFill>
                  <a:gsLst>
                    <a:gs pos="0">
                      <a:srgbClr val="381563"/>
                    </a:gs>
                    <a:gs pos="43000">
                      <a:srgbClr val="7B34D2"/>
                    </a:gs>
                    <a:gs pos="48000">
                      <a:srgbClr val="7230C3"/>
                    </a:gs>
                    <a:gs pos="100000">
                      <a:srgbClr val="381563"/>
                    </a:gs>
                  </a:gsLst>
                  <a:lin ang="5400000" scaled="0"/>
                </a:gradFill>
                <a:effectLst>
                  <a:reflection blurRad="12700" stA="28000" endPos="45000" dist="1003" dir="5400000" sy="-100000" algn="bl"/>
                </a:effectLst>
                <a:latin typeface="Times New Roman"/>
                <a:ea typeface="Times New Roman"/>
              </a:rPr>
              <a:t/>
            </a:r>
            <a:br>
              <a:rPr lang="ar-IQ" sz="3100" b="1" cap="all" dirty="0" smtClean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gradFill>
                  <a:gsLst>
                    <a:gs pos="0">
                      <a:srgbClr val="381563"/>
                    </a:gs>
                    <a:gs pos="43000">
                      <a:srgbClr val="7B34D2"/>
                    </a:gs>
                    <a:gs pos="48000">
                      <a:srgbClr val="7230C3"/>
                    </a:gs>
                    <a:gs pos="100000">
                      <a:srgbClr val="381563"/>
                    </a:gs>
                  </a:gsLst>
                  <a:lin ang="5400000" scaled="0"/>
                </a:gradFill>
                <a:effectLst>
                  <a:reflection blurRad="12700" stA="28000" endPos="45000" dist="1003" dir="5400000" sy="-100000" algn="bl"/>
                </a:effectLst>
                <a:latin typeface="Times New Roman"/>
                <a:ea typeface="Times New Roman"/>
              </a:rPr>
            </a:br>
            <a:r>
              <a:rPr lang="ar-SA" sz="3100" b="1" cap="all" dirty="0" smtClean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gradFill>
                  <a:gsLst>
                    <a:gs pos="0">
                      <a:srgbClr val="381563"/>
                    </a:gs>
                    <a:gs pos="43000">
                      <a:srgbClr val="7B34D2"/>
                    </a:gs>
                    <a:gs pos="48000">
                      <a:srgbClr val="7230C3"/>
                    </a:gs>
                    <a:gs pos="100000">
                      <a:srgbClr val="381563"/>
                    </a:gs>
                  </a:gsLst>
                  <a:lin ang="5400000" scaled="0"/>
                </a:gradFill>
                <a:effectLst>
                  <a:reflection blurRad="12700" stA="28000" endPos="45000" dist="1003" dir="5400000" sy="-100000" algn="bl"/>
                </a:effectLst>
                <a:latin typeface="Times New Roman"/>
                <a:ea typeface="Times New Roman"/>
              </a:rPr>
              <a:t>سؤال : ما الحكم الإعرابي للعدد المركَّب المضاف إلى غير تمييزه ؟</a:t>
            </a:r>
            <a:r>
              <a:rPr lang="en-US" sz="2200" dirty="0" smtClean="0">
                <a:effectLst/>
                <a:latin typeface="Times New Roman"/>
                <a:ea typeface="Times New Roman"/>
              </a:rPr>
              <a:t/>
            </a:r>
            <a:br>
              <a:rPr lang="en-US" sz="2200" dirty="0" smtClean="0">
                <a:effectLst/>
                <a:latin typeface="Times New Roman"/>
                <a:ea typeface="Times New Roman"/>
              </a:rPr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4997152"/>
          </a:xfrm>
          <a:prstGeom prst="foldedCorner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perspectiveLeft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 algn="justLow">
              <a:lnSpc>
                <a:spcPct val="115000"/>
              </a:lnSpc>
              <a:buNone/>
            </a:pPr>
            <a:r>
              <a:rPr lang="ar-SA" b="1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/>
                <a:ea typeface="Times New Roman"/>
                <a:cs typeface="Old Antic Outline Shaded" pitchFamily="2" charset="-78"/>
              </a:rPr>
              <a:t>الجواب </a:t>
            </a:r>
            <a:r>
              <a:rPr lang="ar-SA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/>
                <a:ea typeface="Times New Roman"/>
                <a:cs typeface="Old Antic Outline Shaded" pitchFamily="2" charset="-78"/>
              </a:rPr>
              <a:t>: له ثلاثة أحكام ، هي :</a:t>
            </a:r>
            <a:endParaRPr lang="en-US" sz="2400" b="1" dirty="0" smtClean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Times New Roman"/>
              <a:ea typeface="Times New Roman"/>
              <a:cs typeface="Old Antic Outline Shaded" pitchFamily="2" charset="-78"/>
            </a:endParaRPr>
          </a:p>
          <a:p>
            <a:pPr marL="0" indent="0" algn="justLow">
              <a:lnSpc>
                <a:spcPct val="115000"/>
              </a:lnSpc>
              <a:buNone/>
            </a:pPr>
            <a:r>
              <a:rPr lang="ar-SA" dirty="0">
                <a:latin typeface="Times New Roman"/>
                <a:ea typeface="Times New Roman"/>
              </a:rPr>
              <a:t>1- </a:t>
            </a:r>
            <a:r>
              <a:rPr lang="ar-SA" b="1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/>
                <a:ea typeface="Times New Roman"/>
              </a:rPr>
              <a:t>بَقَاءُ البِنَاءِ بفتح الجزأين</a:t>
            </a:r>
            <a:r>
              <a:rPr lang="ar-SA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/>
                <a:ea typeface="Times New Roman"/>
              </a:rPr>
              <a:t> </a:t>
            </a:r>
            <a:r>
              <a:rPr lang="ar-SA" dirty="0">
                <a:latin typeface="Times New Roman"/>
                <a:ea typeface="Times New Roman"/>
              </a:rPr>
              <a:t>؛ تقول : هذه خمسةَ عشرَك ، ومررت بخمسةَ عشرَك . وهذا معنى قوله " يبقَ البنا " وهو الأكثر . وهو رأي البصريين .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marL="0" indent="0" algn="justLow">
              <a:lnSpc>
                <a:spcPct val="115000"/>
              </a:lnSpc>
              <a:buNone/>
            </a:pPr>
            <a:r>
              <a:rPr lang="ar-SA" dirty="0">
                <a:latin typeface="Times New Roman"/>
                <a:ea typeface="Times New Roman"/>
              </a:rPr>
              <a:t>2- </a:t>
            </a:r>
            <a:r>
              <a:rPr lang="ar-SA" b="1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/>
                <a:ea typeface="Times New Roman"/>
              </a:rPr>
              <a:t>بقاء الصدر على البناء ، وإعراب العَجُز على أنه مضاف إليه </a:t>
            </a:r>
            <a:r>
              <a:rPr lang="ar-SA" dirty="0">
                <a:latin typeface="Times New Roman"/>
                <a:ea typeface="Times New Roman"/>
              </a:rPr>
              <a:t>؛ تقول : هذه خمسةَ عشرِك ، ومررت بخمسةَ عشرِك . وهذا معنى قوله : " وعَجُز قد يُعرب ".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marL="0" indent="0" algn="justLow">
              <a:lnSpc>
                <a:spcPct val="115000"/>
              </a:lnSpc>
              <a:buNone/>
            </a:pPr>
            <a:r>
              <a:rPr lang="ar-SA" dirty="0">
                <a:latin typeface="Times New Roman"/>
                <a:ea typeface="Times New Roman"/>
              </a:rPr>
              <a:t>3- </a:t>
            </a:r>
            <a:r>
              <a:rPr lang="ar-SA" b="1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/>
                <a:ea typeface="Times New Roman"/>
              </a:rPr>
              <a:t>إعراب الصدر بحسب العوامل ، ثم يُضاف الصدر إلى العَجُز . </a:t>
            </a:r>
            <a:endParaRPr lang="en-US" b="1" dirty="0"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Times New Roman"/>
              <a:ea typeface="Times New Roman"/>
            </a:endParaRPr>
          </a:p>
          <a:p>
            <a:pPr marL="0" indent="0" algn="justLow">
              <a:lnSpc>
                <a:spcPct val="115000"/>
              </a:lnSpc>
              <a:buNone/>
            </a:pPr>
            <a:r>
              <a:rPr lang="ar-SA" dirty="0">
                <a:latin typeface="Times New Roman"/>
                <a:ea typeface="Times New Roman"/>
              </a:rPr>
              <a:t>وقد جوَّز ذلك الكوفيون ، ورفضه البصريون ؛ تقول : زارني خمسةُ عشرِك ، باعتبار ( خمسة ) فاعل وهو مضاف ، وعشرِ : مضاف إليه مجرور .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5908761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928992" cy="1830065"/>
          </a:xfrm>
          <a:prstGeom prst="cloudCallou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ar-IQ" sz="3100" b="1" cap="all" dirty="0" smtClean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gradFill>
                  <a:gsLst>
                    <a:gs pos="0">
                      <a:srgbClr val="381563"/>
                    </a:gs>
                    <a:gs pos="43000">
                      <a:srgbClr val="7B34D2"/>
                    </a:gs>
                    <a:gs pos="48000">
                      <a:srgbClr val="7230C3"/>
                    </a:gs>
                    <a:gs pos="100000">
                      <a:srgbClr val="381563"/>
                    </a:gs>
                  </a:gsLst>
                  <a:lin ang="5400000" scaled="0"/>
                </a:gradFill>
                <a:effectLst>
                  <a:reflection blurRad="12700" stA="28000" endPos="45000" dist="1003" dir="5400000" sy="-100000" algn="bl"/>
                </a:effectLst>
                <a:latin typeface="Times New Roman"/>
                <a:ea typeface="Times New Roman"/>
              </a:rPr>
              <a:t/>
            </a:r>
            <a:br>
              <a:rPr lang="ar-IQ" sz="3100" b="1" cap="all" dirty="0" smtClean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gradFill>
                  <a:gsLst>
                    <a:gs pos="0">
                      <a:srgbClr val="381563"/>
                    </a:gs>
                    <a:gs pos="43000">
                      <a:srgbClr val="7B34D2"/>
                    </a:gs>
                    <a:gs pos="48000">
                      <a:srgbClr val="7230C3"/>
                    </a:gs>
                    <a:gs pos="100000">
                      <a:srgbClr val="381563"/>
                    </a:gs>
                  </a:gsLst>
                  <a:lin ang="5400000" scaled="0"/>
                </a:gradFill>
                <a:effectLst>
                  <a:reflection blurRad="12700" stA="28000" endPos="45000" dist="1003" dir="5400000" sy="-100000" algn="bl"/>
                </a:effectLst>
                <a:latin typeface="Times New Roman"/>
                <a:ea typeface="Times New Roman"/>
              </a:rPr>
            </a:br>
            <a:r>
              <a:rPr lang="ar-SA" sz="3600" b="1" cap="all" dirty="0" smtClean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gradFill>
                  <a:gsLst>
                    <a:gs pos="0">
                      <a:srgbClr val="381563"/>
                    </a:gs>
                    <a:gs pos="43000">
                      <a:srgbClr val="7B34D2"/>
                    </a:gs>
                    <a:gs pos="48000">
                      <a:srgbClr val="7230C3"/>
                    </a:gs>
                    <a:gs pos="100000">
                      <a:srgbClr val="381563"/>
                    </a:gs>
                  </a:gsLst>
                  <a:lin ang="5400000" scaled="0"/>
                </a:gradFill>
                <a:effectLst>
                  <a:reflection blurRad="12700" stA="28000" endPos="45000" dist="1003" dir="5400000" sy="-100000" algn="bl"/>
                </a:effectLst>
                <a:latin typeface="Times New Roman"/>
                <a:ea typeface="Times New Roman"/>
              </a:rPr>
              <a:t>سؤال : هل تختصّ الإضافة إلى غير التمييز بالعدد المركَّب فقط ؟</a:t>
            </a:r>
            <a:r>
              <a:rPr lang="en-US" sz="2200" dirty="0" smtClean="0">
                <a:effectLst/>
                <a:latin typeface="Times New Roman"/>
                <a:ea typeface="Times New Roman"/>
              </a:rPr>
              <a:t/>
            </a:r>
            <a:br>
              <a:rPr lang="en-US" sz="2200" dirty="0" smtClean="0">
                <a:effectLst/>
                <a:latin typeface="Times New Roman"/>
                <a:ea typeface="Times New Roman"/>
              </a:rPr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95536" y="2276872"/>
            <a:ext cx="8064896" cy="3361928"/>
          </a:xfrm>
          <a:prstGeom prst="snip2Same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justLow">
              <a:lnSpc>
                <a:spcPct val="115000"/>
              </a:lnSpc>
            </a:pPr>
            <a:r>
              <a:rPr lang="ar-S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ea typeface="Times New Roman"/>
              </a:rPr>
              <a:t>الجواب </a:t>
            </a:r>
            <a:r>
              <a:rPr lang="ar-SA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ea typeface="Times New Roman"/>
              </a:rPr>
              <a:t>: العدد مطلقا قد يضاف إلى غير تمييزه سواء أكان مفرداً ، نحو : ثلاثةُ زيدٍ ، وثلاثتنا ، ونحو : عشروك ، وعشرو زيدٍ ، أم كان مركبا ما عدا ( اثنى عشر ) </a:t>
            </a:r>
            <a:endParaRPr lang="en-US" sz="2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/>
              <a:ea typeface="Times New Roman"/>
            </a:endParaRPr>
          </a:p>
          <a:p>
            <a:endParaRPr lang="ar-IQ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5315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229600" cy="1642194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2200" dirty="0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/>
                <a:ea typeface="Times New Roman"/>
                <a:cs typeface="Simple Bold Jut Out"/>
              </a:rPr>
              <a:t/>
            </a:r>
            <a:br>
              <a:rPr lang="en-US" sz="2200" dirty="0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/>
                <a:ea typeface="Times New Roman"/>
                <a:cs typeface="Simple Bold Jut Out"/>
              </a:rPr>
            </a:br>
            <a:r>
              <a:rPr lang="en-US" sz="2200" dirty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/>
                <a:ea typeface="Times New Roman"/>
                <a:cs typeface="Simple Bold Jut Out"/>
              </a:rPr>
              <a:t/>
            </a:r>
            <a:br>
              <a:rPr lang="en-US" sz="2200" dirty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/>
                <a:ea typeface="Times New Roman"/>
                <a:cs typeface="Simple Bold Jut Out"/>
              </a:rPr>
            </a:br>
            <a:r>
              <a:rPr lang="en-US" sz="2200" dirty="0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/>
                <a:ea typeface="Times New Roman"/>
                <a:cs typeface="Simple Bold Jut Out"/>
              </a:rPr>
              <a:t>    </a:t>
            </a:r>
            <a:r>
              <a:rPr lang="ar-SA" sz="2700" dirty="0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/>
                <a:ea typeface="Times New Roman"/>
                <a:cs typeface="Simple Bold Jut Out"/>
              </a:rPr>
              <a:t>صِياغة العدد مِنْ 2- 10 على وزن فَاعِل</a:t>
            </a:r>
            <a:r>
              <a:rPr lang="en-US" sz="1800" dirty="0" smtClean="0">
                <a:effectLst/>
                <a:latin typeface="Times New Roman"/>
                <a:ea typeface="Times New Roman"/>
              </a:rPr>
              <a:t/>
            </a:r>
            <a:br>
              <a:rPr lang="en-US" sz="1800" dirty="0" smtClean="0">
                <a:effectLst/>
                <a:latin typeface="Times New Roman"/>
                <a:ea typeface="Times New Roman"/>
              </a:rPr>
            </a:br>
            <a:r>
              <a:rPr lang="en-US" sz="1800" dirty="0" smtClean="0">
                <a:effectLst/>
                <a:latin typeface="Times New Roman"/>
                <a:ea typeface="Times New Roman"/>
              </a:rPr>
              <a:t/>
            </a:r>
            <a:br>
              <a:rPr lang="en-US" sz="1800" dirty="0" smtClean="0">
                <a:effectLst/>
                <a:latin typeface="Times New Roman"/>
                <a:ea typeface="Times New Roman"/>
              </a:rPr>
            </a:br>
            <a:r>
              <a:rPr lang="en-US" sz="1800" dirty="0" smtClean="0">
                <a:effectLst/>
                <a:latin typeface="Times New Roman"/>
                <a:ea typeface="Times New Roman"/>
              </a:rPr>
              <a:t>            </a:t>
            </a:r>
            <a:r>
              <a:rPr lang="ar-SA" sz="2700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/>
                <a:ea typeface="Times New Roman"/>
              </a:rPr>
              <a:t>وَصُـغْ مِنَ اثْنَيْـنِ فَمَا فَـوْقُ إِلَ</a:t>
            </a:r>
            <a:r>
              <a:rPr lang="ar-IQ" sz="2700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/>
                <a:ea typeface="Times New Roman"/>
              </a:rPr>
              <a:t>ـــ</a:t>
            </a:r>
            <a:r>
              <a:rPr lang="ar-SA" sz="2700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/>
                <a:ea typeface="Times New Roman"/>
              </a:rPr>
              <a:t>ى          عَشَـرَةٍ كَفَاعِـلٍ مِنْ فَعَـ</a:t>
            </a:r>
            <a:r>
              <a:rPr lang="ar-IQ" sz="2700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/>
                <a:ea typeface="Times New Roman"/>
              </a:rPr>
              <a:t>ــ</a:t>
            </a:r>
            <a:r>
              <a:rPr lang="ar-SA" sz="2700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/>
                <a:ea typeface="Times New Roman"/>
              </a:rPr>
              <a:t>لاَ</a:t>
            </a:r>
            <a:r>
              <a:rPr lang="en-US" sz="2000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/>
                <a:ea typeface="Times New Roman"/>
              </a:rPr>
              <a:t/>
            </a:r>
            <a:br>
              <a:rPr lang="en-US" sz="2000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/>
                <a:ea typeface="Times New Roman"/>
              </a:rPr>
            </a:br>
            <a:r>
              <a:rPr lang="ar-SA" sz="2700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/>
                <a:ea typeface="Times New Roman"/>
              </a:rPr>
              <a:t>           وَاخْتِمْـهُ </a:t>
            </a:r>
            <a:r>
              <a:rPr lang="ar-SA" sz="2700" b="1" dirty="0" err="1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/>
                <a:ea typeface="Times New Roman"/>
              </a:rPr>
              <a:t>فى</a:t>
            </a:r>
            <a:r>
              <a:rPr lang="ar-SA" sz="2700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/>
                <a:ea typeface="Times New Roman"/>
              </a:rPr>
              <a:t> التَّأْنِيثِ  بِالتَّـا وَمَتَى          ذَكَّرْتَ فاذْكُـرْ فَاعِلاً بِغَيْرِ تَا</a:t>
            </a:r>
            <a:r>
              <a:rPr lang="en-US" sz="1800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/>
                <a:ea typeface="Times New Roman"/>
              </a:rPr>
              <a:t/>
            </a:r>
            <a:br>
              <a:rPr lang="en-US" sz="1800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/>
                <a:ea typeface="Times New Roman"/>
              </a:rPr>
            </a:br>
            <a:endParaRPr lang="ar-IQ" sz="4900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39552" y="2132856"/>
            <a:ext cx="8229600" cy="4525963"/>
          </a:xfrm>
          <a:prstGeom prst="round2Diag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15000"/>
              </a:lnSpc>
              <a:buNone/>
            </a:pPr>
            <a:r>
              <a:rPr lang="ar-SA" dirty="0">
                <a:latin typeface="Times New Roman"/>
                <a:ea typeface="Times New Roman"/>
              </a:rPr>
              <a:t> 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marL="0" indent="0" algn="justLow">
              <a:lnSpc>
                <a:spcPct val="115000"/>
              </a:lnSpc>
              <a:buNone/>
            </a:pPr>
            <a:r>
              <a:rPr lang="ar-SA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ea typeface="Times New Roman"/>
              </a:rPr>
              <a:t>     يُصاغ العدد من اثنين إلى عشرة على وزن ( فَاعِل ) </a:t>
            </a:r>
            <a:r>
              <a:rPr lang="ar-SA" dirty="0">
                <a:latin typeface="Times New Roman"/>
                <a:ea typeface="Times New Roman"/>
              </a:rPr>
              <a:t>كما يُصَاغ اسم الفاعل من ( فَعَلَ ) فكما تقول : ضاربٌ من الفعل ضَرَبَ ؛ تقول أيضا في العدد : ثانٍ ، وثَالِث ، ورَابِع ... إلى عَاشِر ، بلا تاء في التذكير ، وبتاء في </a:t>
            </a:r>
            <a:r>
              <a:rPr lang="ar-SA" dirty="0" smtClean="0">
                <a:latin typeface="Times New Roman"/>
                <a:ea typeface="Times New Roman"/>
              </a:rPr>
              <a:t>التأنيث </a:t>
            </a:r>
            <a:r>
              <a:rPr lang="ar-SA" dirty="0">
                <a:latin typeface="Times New Roman"/>
                <a:ea typeface="Times New Roman"/>
              </a:rPr>
              <a:t>: ثانِية ، وثَالِثة ، ورابعة ... إلى عَاشِرة </a:t>
            </a:r>
            <a:r>
              <a:rPr lang="ar-SA" dirty="0" smtClean="0">
                <a:latin typeface="Times New Roman"/>
                <a:ea typeface="Times New Roman"/>
              </a:rPr>
              <a:t>.</a:t>
            </a:r>
            <a:endParaRPr lang="ar-IQ" dirty="0" smtClean="0">
              <a:latin typeface="Times New Roman"/>
              <a:ea typeface="Times New Roman"/>
            </a:endParaRPr>
          </a:p>
          <a:p>
            <a:pPr marL="0" indent="0" algn="justLow">
              <a:lnSpc>
                <a:spcPct val="115000"/>
              </a:lnSpc>
              <a:buNone/>
            </a:pPr>
            <a:r>
              <a:rPr lang="ar-SA" dirty="0" smtClean="0">
                <a:latin typeface="Times New Roman"/>
                <a:ea typeface="Times New Roman"/>
              </a:rPr>
              <a:t> </a:t>
            </a:r>
            <a:r>
              <a:rPr lang="ar-SA" b="1" i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Old Antic Outline Shaded" pitchFamily="2" charset="-78"/>
              </a:rPr>
              <a:t>أمَّا وَاحِد فهو اسم وُضِعَ على فَاعِل من أوّل الأمر .</a:t>
            </a:r>
            <a:endParaRPr lang="en-US" sz="2400" b="1" i="1" dirty="0" smtClean="0"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Old Antic Outline Shaded" pitchFamily="2" charset="-78"/>
            </a:endParaRP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889780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659</TotalTime>
  <Words>348</Words>
  <Application>Microsoft Office PowerPoint</Application>
  <PresentationFormat>عرض على الشاشة (3:4)‏</PresentationFormat>
  <Paragraphs>54</Paragraphs>
  <Slides>10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نسق Office</vt:lpstr>
      <vt:lpstr>وزارة التعليم العلي والبحث العالي جامعة البصرة – كلية الآداب قسم اللغة العربية  المرحلة الرابعة</vt:lpstr>
      <vt:lpstr>  حكم العدد المركَّب ( 12 ) باعتبار التذكير ، والتأنيث وحكم الأعداد المركَّبة باعتبار الإعراب ، والبناء    وَأَوْلِ عَشْـرَةَ اثْنَتَىْ وَعَشَـرَا          اثْنَىْ  إِذَا أُنْثَى تَشَـا  أَوْ ذَكَرَا وَالْيَا لِغَيْرِ الرَّفْعِ وَارْفَعْ بِالأَلِفْ          وَالْفَتْحُ فى جُزْأَيْ سِوَاهُمَا أُلِفْ </vt:lpstr>
      <vt:lpstr>عرض تقديمي في PowerPoint</vt:lpstr>
      <vt:lpstr>  حكم ألفاظ العقود باعتبار التذكير ، والتأنيث       وحكم تمييزها  وَمَيَّـزِ الْعِشْرِينَ لِلتَّسْعِينَـا          بِوَاحِـدٍ كَأَرْبَعِـينَ حِينَـا </vt:lpstr>
      <vt:lpstr> حكم تمييز العدد المركّب   ومَيَّـزُوا مُرَكَّبـاً بِمِثْلِ مَـا          مُـيَّزَ عِشْرُونَ فَسَوَّيَنْهُمَـا </vt:lpstr>
      <vt:lpstr>  حكم إضافة العدد المركب إلى غير تمييزه وبيان حكمه الإعرابي   وَإِنْ أُضِيفَ عَـدَدٌ مُرَكَّبٌ          يَبْقَ الْبِنَـا وَعَجُزٌ قَدْ يُعْرَبُ </vt:lpstr>
      <vt:lpstr> سؤال : ما الحكم الإعرابي للعدد المركَّب المضاف إلى غير تمييزه ؟ </vt:lpstr>
      <vt:lpstr> سؤال : هل تختصّ الإضافة إلى غير التمييز بالعدد المركَّب فقط ؟ </vt:lpstr>
      <vt:lpstr>      صِياغة العدد مِنْ 2- 10 على وزن فَاعِل              وَصُـغْ مِنَ اثْنَيْـنِ فَمَا فَـوْقُ إِلَـــى          عَشَـرَةٍ كَفَاعِـلٍ مِنْ فَعَـــلاَ            وَاخْتِمْـهُ فى التَّأْنِيثِ  بِالتَّـا وَمَتَى          ذَكَّرْتَ فاذْكُـرْ فَاعِلاً بِغَيْرِ تَا 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حكم العدد المركَّب ( 12 ) باعتبار التذكير ، والتأنيث وحكم الأعداد المركَّبة باعتبار الإعراب ، والبناء    وَأَوْلِ عَشْـرَةَ اثْنَتَىْ وَعَشَـرَا          اثْنَىْ  إِذَا أُنْثَى تَشَـا  أَوْ ذَكَرَا وَالْيَا لِغَيْرِ الرَّفْعِ وَارْفَعْ بِالأَلِفْ          وَالْفَتْحُ فى جُزْأَيْ سِوَاهُمَا أُلِفْ</dc:title>
  <dc:creator>MOON</dc:creator>
  <cp:lastModifiedBy>MOON</cp:lastModifiedBy>
  <cp:revision>11</cp:revision>
  <dcterms:created xsi:type="dcterms:W3CDTF">2020-05-03T20:14:33Z</dcterms:created>
  <dcterms:modified xsi:type="dcterms:W3CDTF">2020-05-04T07:14:17Z</dcterms:modified>
</cp:coreProperties>
</file>